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3" r:id="rId10"/>
    <p:sldId id="261" r:id="rId11"/>
    <p:sldId id="262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Garet Bold" panose="020B0604020202020204" charset="0"/>
      <p:regular r:id="rId14"/>
    </p:embeddedFont>
    <p:embeddedFont>
      <p:font typeface="Lato Bold" panose="020B0604020202020204" charset="0"/>
      <p:regular r:id="rId15"/>
      <p:bold r:id="rId16"/>
    </p:embeddedFont>
    <p:embeddedFont>
      <p:font typeface="League Spartan" panose="020B0604020202020204" charset="0"/>
      <p:regular r:id="rId17"/>
    </p:embeddedFont>
    <p:embeddedFont>
      <p:font typeface="Nickainley" panose="020B0604020202020204" charset="0"/>
      <p:regular r:id="rId18"/>
    </p:embeddedFont>
    <p:embeddedFont>
      <p:font typeface="Poppins Bold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ADB29-A2DA-7816-7A28-B33CCED0F20F}" v="9" dt="2025-02-07T15:24:27.235"/>
    <p1510:client id="{3D80A992-9ADD-1261-9CC9-2AB4BCEC7DE8}" v="8" dt="2025-02-07T05:56:25.006"/>
    <p1510:client id="{46363DFC-D894-B52D-9CB7-AAF38C4D6B28}" v="55" dt="2025-02-07T07:22:33.905"/>
    <p1510:client id="{4E413A99-7194-92AC-1C34-E189F337F4A4}" v="4" dt="2025-02-07T16:31:29.122"/>
    <p1510:client id="{7F806CE6-1CB0-5CFD-68B2-512E13FB6718}" v="804" dt="2025-02-07T16:22:07.301"/>
    <p1510:client id="{9DFAFBBF-3EFB-D266-4021-4982B462E06F}" v="4" dt="2025-02-07T05:30:23.824"/>
    <p1510:client id="{B50F447B-7C04-4E65-8C2D-5845FDD58325}" v="445" dt="2025-02-07T16:34:56.172"/>
    <p1510:client id="{C16EB3F9-5854-753A-0863-99015512509C}" v="24" dt="2025-02-07T05:58:34.750"/>
    <p1510:client id="{CEFA91E6-7635-9840-E889-AB60D66C0BE5}" v="86" dt="2025-02-07T14:46:46.215"/>
    <p1510:client id="{DC601254-30BE-BEC0-54CC-0564513D5741}" v="163" dt="2025-02-07T07:28:5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14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4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1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9" t="-23478" r="-8588" b="-2486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5521" y="-8698008"/>
            <a:ext cx="22766964" cy="18927977"/>
            <a:chOff x="-1668355" y="19050"/>
            <a:chExt cx="8480393" cy="7050420"/>
          </a:xfrm>
        </p:grpSpPr>
        <p:sp>
          <p:nvSpPr>
            <p:cNvPr id="4" name="Freeform 4"/>
            <p:cNvSpPr/>
            <p:nvPr/>
          </p:nvSpPr>
          <p:spPr>
            <a:xfrm>
              <a:off x="-1668355" y="3237698"/>
              <a:ext cx="6812038" cy="3831772"/>
            </a:xfrm>
            <a:custGeom>
              <a:avLst/>
              <a:gdLst/>
              <a:ahLst/>
              <a:cxnLst/>
              <a:rect l="l" t="t" r="r" b="b"/>
              <a:pathLst>
                <a:path w="6812038" h="3831772">
                  <a:moveTo>
                    <a:pt x="0" y="0"/>
                  </a:moveTo>
                  <a:lnTo>
                    <a:pt x="6812038" y="0"/>
                  </a:lnTo>
                  <a:lnTo>
                    <a:pt x="6812038" y="3831772"/>
                  </a:lnTo>
                  <a:lnTo>
                    <a:pt x="0" y="3831772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812038" cy="3812721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04211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8188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2165" y="4367537"/>
            <a:ext cx="872974" cy="1121594"/>
          </a:xfrm>
          <a:custGeom>
            <a:avLst/>
            <a:gdLst/>
            <a:ahLst/>
            <a:cxnLst/>
            <a:rect l="l" t="t" r="r" b="b"/>
            <a:pathLst>
              <a:path w="872974" h="1121594">
                <a:moveTo>
                  <a:pt x="0" y="0"/>
                </a:moveTo>
                <a:lnTo>
                  <a:pt x="872973" y="0"/>
                </a:lnTo>
                <a:lnTo>
                  <a:pt x="872973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74636" y="4367537"/>
            <a:ext cx="1009434" cy="1121594"/>
          </a:xfrm>
          <a:custGeom>
            <a:avLst/>
            <a:gdLst/>
            <a:ahLst/>
            <a:cxnLst/>
            <a:rect l="l" t="t" r="r" b="b"/>
            <a:pathLst>
              <a:path w="1009434" h="1121594">
                <a:moveTo>
                  <a:pt x="0" y="0"/>
                </a:moveTo>
                <a:lnTo>
                  <a:pt x="1009434" y="0"/>
                </a:lnTo>
                <a:lnTo>
                  <a:pt x="1009434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68652" y="5119449"/>
            <a:ext cx="3736438" cy="114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  <a:spcBef>
                <a:spcPct val="0"/>
              </a:spcBef>
            </a:pPr>
            <a:r>
              <a:rPr lang="en-US" sz="10051">
                <a:solidFill>
                  <a:srgbClr val="FFFFFF"/>
                </a:solidFill>
                <a:latin typeface="Nickainley"/>
                <a:ea typeface="Nickainley"/>
                <a:cs typeface="Nickainley"/>
                <a:sym typeface="Nickainley"/>
              </a:rPr>
              <a:t>2.0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10045" y="5983722"/>
            <a:ext cx="7605951" cy="28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2115" spc="47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24-HOUR HARDWARE HACKATHON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3389857" y="3437136"/>
            <a:ext cx="4931254" cy="2248666"/>
          </a:xfrm>
          <a:custGeom>
            <a:avLst/>
            <a:gdLst/>
            <a:ahLst/>
            <a:cxnLst/>
            <a:rect l="l" t="t" r="r" b="b"/>
            <a:pathLst>
              <a:path w="4931254" h="2248666">
                <a:moveTo>
                  <a:pt x="0" y="0"/>
                </a:moveTo>
                <a:lnTo>
                  <a:pt x="4931254" y="0"/>
                </a:lnTo>
                <a:lnTo>
                  <a:pt x="4931254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11082" b="-5429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6376" y="3437136"/>
            <a:ext cx="592540" cy="2248666"/>
          </a:xfrm>
          <a:custGeom>
            <a:avLst/>
            <a:gdLst/>
            <a:ahLst/>
            <a:cxnLst/>
            <a:rect l="l" t="t" r="r" b="b"/>
            <a:pathLst>
              <a:path w="592540" h="2248666">
                <a:moveTo>
                  <a:pt x="0" y="0"/>
                </a:moveTo>
                <a:lnTo>
                  <a:pt x="592540" y="0"/>
                </a:lnTo>
                <a:lnTo>
                  <a:pt x="592540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5329" r="-821344" b="-5429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23801" y="5202745"/>
            <a:ext cx="321102" cy="299605"/>
          </a:xfrm>
          <a:custGeom>
            <a:avLst/>
            <a:gdLst/>
            <a:ahLst/>
            <a:cxnLst/>
            <a:rect l="l" t="t" r="r" b="b"/>
            <a:pathLst>
              <a:path w="321102" h="299605">
                <a:moveTo>
                  <a:pt x="0" y="0"/>
                </a:moveTo>
                <a:lnTo>
                  <a:pt x="321103" y="0"/>
                </a:lnTo>
                <a:lnTo>
                  <a:pt x="321103" y="299606"/>
                </a:lnTo>
                <a:lnTo>
                  <a:pt x="0" y="299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7701" r="-11450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33232" y="967757"/>
            <a:ext cx="2221536" cy="2221536"/>
          </a:xfrm>
          <a:custGeom>
            <a:avLst/>
            <a:gdLst/>
            <a:ahLst/>
            <a:cxnLst/>
            <a:rect l="l" t="t" r="r" b="b"/>
            <a:pathLst>
              <a:path w="2221536" h="2221536">
                <a:moveTo>
                  <a:pt x="0" y="0"/>
                </a:moveTo>
                <a:lnTo>
                  <a:pt x="2221536" y="0"/>
                </a:lnTo>
                <a:lnTo>
                  <a:pt x="2221536" y="2221536"/>
                </a:lnTo>
                <a:lnTo>
                  <a:pt x="0" y="2221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59674" y="57031"/>
            <a:ext cx="12168652" cy="1455168"/>
          </a:xfrm>
          <a:custGeom>
            <a:avLst/>
            <a:gdLst/>
            <a:ahLst/>
            <a:cxnLst/>
            <a:rect l="l" t="t" r="r" b="b"/>
            <a:pathLst>
              <a:path w="12168652" h="1455168">
                <a:moveTo>
                  <a:pt x="0" y="0"/>
                </a:moveTo>
                <a:lnTo>
                  <a:pt x="12168652" y="0"/>
                </a:lnTo>
                <a:lnTo>
                  <a:pt x="12168652" y="1455168"/>
                </a:lnTo>
                <a:lnTo>
                  <a:pt x="0" y="14551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389571" y="6900812"/>
            <a:ext cx="3691852" cy="1788715"/>
            <a:chOff x="0" y="0"/>
            <a:chExt cx="4922469" cy="2384953"/>
          </a:xfrm>
        </p:grpSpPr>
        <p:sp>
          <p:nvSpPr>
            <p:cNvPr id="18" name="Freeform 18"/>
            <p:cNvSpPr/>
            <p:nvPr/>
          </p:nvSpPr>
          <p:spPr>
            <a:xfrm>
              <a:off x="1325908" y="114300"/>
              <a:ext cx="2270653" cy="2270653"/>
            </a:xfrm>
            <a:custGeom>
              <a:avLst/>
              <a:gdLst/>
              <a:ahLst/>
              <a:cxnLst/>
              <a:rect l="l" t="t" r="r" b="b"/>
              <a:pathLst>
                <a:path w="2270653" h="2270653">
                  <a:moveTo>
                    <a:pt x="0" y="0"/>
                  </a:moveTo>
                  <a:lnTo>
                    <a:pt x="2270653" y="0"/>
                  </a:lnTo>
                  <a:lnTo>
                    <a:pt x="2270653" y="2270653"/>
                  </a:lnTo>
                  <a:lnTo>
                    <a:pt x="0" y="2270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15429" y="0"/>
              <a:ext cx="3900568" cy="575334"/>
            </a:xfrm>
            <a:custGeom>
              <a:avLst/>
              <a:gdLst/>
              <a:ahLst/>
              <a:cxnLst/>
              <a:rect l="l" t="t" r="r" b="b"/>
              <a:pathLst>
                <a:path w="3900568" h="575334">
                  <a:moveTo>
                    <a:pt x="0" y="0"/>
                  </a:moveTo>
                  <a:lnTo>
                    <a:pt x="3900568" y="0"/>
                  </a:lnTo>
                  <a:lnTo>
                    <a:pt x="3900568" y="575334"/>
                  </a:lnTo>
                  <a:lnTo>
                    <a:pt x="0" y="57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05720"/>
              <a:ext cx="4922469" cy="42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3"/>
                </a:lnSpc>
                <a:spcBef>
                  <a:spcPct val="0"/>
                </a:spcBef>
              </a:pPr>
              <a:r>
                <a:rPr lang="en-US" sz="1966">
                  <a:solidFill>
                    <a:srgbClr val="0101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POWERED BY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12692990" y="5112996"/>
            <a:ext cx="10296525" cy="51483"/>
          </a:xfrm>
          <a:custGeom>
            <a:avLst/>
            <a:gdLst/>
            <a:ahLst/>
            <a:cxnLst/>
            <a:rect l="l" t="t" r="r" b="b"/>
            <a:pathLst>
              <a:path w="10296525" h="51483">
                <a:moveTo>
                  <a:pt x="0" y="0"/>
                </a:moveTo>
                <a:lnTo>
                  <a:pt x="10296525" y="0"/>
                </a:lnTo>
                <a:lnTo>
                  <a:pt x="10296525" y="51483"/>
                </a:lnTo>
                <a:lnTo>
                  <a:pt x="0" y="514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334061" y="2726454"/>
            <a:ext cx="12576808" cy="868195"/>
            <a:chOff x="0" y="-57150"/>
            <a:chExt cx="16769077" cy="115759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6769077" cy="50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3"/>
                </a:lnSpc>
              </a:pPr>
              <a:r>
                <a:rPr lang="en-US" sz="2223" b="1" spc="222">
                  <a:solidFill>
                    <a:srgbClr val="FDFDFD"/>
                  </a:solidFill>
                  <a:latin typeface="Lato Bold"/>
                  <a:ea typeface="Lato Bold"/>
                  <a:cs typeface="Lato Bold"/>
                  <a:sym typeface="Lato Bold"/>
                </a:rPr>
                <a:t>DEPARTMENT OF ELECTRONICS &amp; TELECOMMUNICATION ENGINEERING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4289" y="620685"/>
              <a:ext cx="15188233" cy="479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018" b="1" spc="1033">
                  <a:solidFill>
                    <a:srgbClr val="FDFDFD"/>
                  </a:solidFill>
                  <a:latin typeface="Lato Bold"/>
                  <a:ea typeface="Lato Bold"/>
                  <a:cs typeface="Lato Bold"/>
                  <a:sym typeface="Lato Bold"/>
                </a:rPr>
                <a:t>PRESENTS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-5400000">
            <a:off x="-4684169" y="5127295"/>
            <a:ext cx="10268069" cy="51340"/>
          </a:xfrm>
          <a:custGeom>
            <a:avLst/>
            <a:gdLst/>
            <a:ahLst/>
            <a:cxnLst/>
            <a:rect l="l" t="t" r="r" b="b"/>
            <a:pathLst>
              <a:path w="10268069" h="51340">
                <a:moveTo>
                  <a:pt x="0" y="0"/>
                </a:moveTo>
                <a:lnTo>
                  <a:pt x="10268069" y="0"/>
                </a:lnTo>
                <a:lnTo>
                  <a:pt x="10268069" y="51341"/>
                </a:lnTo>
                <a:lnTo>
                  <a:pt x="0" y="5134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884777" y="8639696"/>
            <a:ext cx="8701440" cy="1141957"/>
            <a:chOff x="0" y="0"/>
            <a:chExt cx="11601920" cy="152260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1601920" cy="1522609"/>
              <a:chOff x="0" y="0"/>
              <a:chExt cx="2291737" cy="30076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291737" cy="300762"/>
              </a:xfrm>
              <a:custGeom>
                <a:avLst/>
                <a:gdLst/>
                <a:ahLst/>
                <a:cxnLst/>
                <a:rect l="l" t="t" r="r" b="b"/>
                <a:pathLst>
                  <a:path w="2291737" h="300762">
                    <a:moveTo>
                      <a:pt x="56943" y="0"/>
                    </a:moveTo>
                    <a:lnTo>
                      <a:pt x="2234795" y="0"/>
                    </a:lnTo>
                    <a:cubicBezTo>
                      <a:pt x="2249897" y="0"/>
                      <a:pt x="2264381" y="5999"/>
                      <a:pt x="2275059" y="16678"/>
                    </a:cubicBezTo>
                    <a:cubicBezTo>
                      <a:pt x="2285738" y="27357"/>
                      <a:pt x="2291737" y="41841"/>
                      <a:pt x="2291737" y="56943"/>
                    </a:cubicBezTo>
                    <a:lnTo>
                      <a:pt x="2291737" y="243820"/>
                    </a:lnTo>
                    <a:cubicBezTo>
                      <a:pt x="2291737" y="275268"/>
                      <a:pt x="2266243" y="300762"/>
                      <a:pt x="2234795" y="300762"/>
                    </a:cubicBezTo>
                    <a:lnTo>
                      <a:pt x="56943" y="300762"/>
                    </a:lnTo>
                    <a:cubicBezTo>
                      <a:pt x="25494" y="300762"/>
                      <a:pt x="0" y="275268"/>
                      <a:pt x="0" y="243820"/>
                    </a:cubicBezTo>
                    <a:lnTo>
                      <a:pt x="0" y="56943"/>
                    </a:lnTo>
                    <a:cubicBezTo>
                      <a:pt x="0" y="25494"/>
                      <a:pt x="25494" y="0"/>
                      <a:pt x="569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E5E1DA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291737" cy="3388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68639" y="34045"/>
              <a:ext cx="10318096" cy="129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1"/>
                </a:lnSpc>
                <a:spcBef>
                  <a:spcPct val="0"/>
                </a:spcBef>
              </a:pPr>
              <a:r>
                <a:rPr lang="en-US" sz="5615" b="1" dirty="0">
                  <a:solidFill>
                    <a:srgbClr val="8789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ROUND 2 Submission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5400000" flipV="1">
            <a:off x="-804370" y="8684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>
                <a:moveTo>
                  <a:pt x="0" y="180180"/>
                </a:moveTo>
                <a:lnTo>
                  <a:pt x="3024000" y="180180"/>
                </a:lnTo>
                <a:lnTo>
                  <a:pt x="3024000" y="0"/>
                </a:lnTo>
                <a:lnTo>
                  <a:pt x="0" y="0"/>
                </a:lnTo>
                <a:lnTo>
                  <a:pt x="0" y="18018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400000" flipH="1">
            <a:off x="16035035" y="1421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>
                <a:moveTo>
                  <a:pt x="3024000" y="0"/>
                </a:moveTo>
                <a:lnTo>
                  <a:pt x="0" y="0"/>
                </a:lnTo>
                <a:lnTo>
                  <a:pt x="0" y="180180"/>
                </a:lnTo>
                <a:lnTo>
                  <a:pt x="3024000" y="180180"/>
                </a:lnTo>
                <a:lnTo>
                  <a:pt x="30240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40" b="-233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9357" y="929759"/>
            <a:ext cx="17109285" cy="1814739"/>
            <a:chOff x="0" y="-38100"/>
            <a:chExt cx="4506149" cy="4779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149" cy="439856"/>
            </a:xfrm>
            <a:custGeom>
              <a:avLst/>
              <a:gdLst/>
              <a:ahLst/>
              <a:cxnLst/>
              <a:rect l="l" t="t" r="r" b="b"/>
              <a:pathLst>
                <a:path w="4506149" h="439856">
                  <a:moveTo>
                    <a:pt x="0" y="0"/>
                  </a:moveTo>
                  <a:lnTo>
                    <a:pt x="4506149" y="0"/>
                  </a:lnTo>
                  <a:lnTo>
                    <a:pt x="4506149" y="439856"/>
                  </a:lnTo>
                  <a:lnTo>
                    <a:pt x="0" y="439856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6149" cy="477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85294" y="-231971"/>
            <a:ext cx="4623435" cy="1045145"/>
            <a:chOff x="0" y="0"/>
            <a:chExt cx="6164580" cy="1393527"/>
          </a:xfrm>
        </p:grpSpPr>
        <p:sp>
          <p:nvSpPr>
            <p:cNvPr id="7" name="Freeform 7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3">
                  <a:solidFill>
                    <a:srgbClr val="FFFFFF"/>
                  </a:solidFill>
                  <a:latin typeface="Nickainley"/>
                  <a:ea typeface="Nickainley"/>
                  <a:cs typeface="Nickainley"/>
                  <a:sym typeface="Nickainley"/>
                </a:rPr>
                <a:t>2.0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8"/>
                </a:lnSpc>
              </a:pPr>
              <a:r>
                <a:rPr lang="en-US" sz="781" spc="176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11082" b="-5429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35329" r="-821344" b="-5429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05922" y="114758"/>
            <a:ext cx="4314275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655" lvl="1" indent="-432328" algn="l">
              <a:lnSpc>
                <a:spcPts val="5606"/>
              </a:lnSpc>
              <a:buFont typeface="Arial"/>
              <a:buChar char="•"/>
            </a:pPr>
            <a:r>
              <a:rPr lang="en-US" sz="4004" b="1">
                <a:solidFill>
                  <a:srgbClr val="FDFDFD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633" y="1519842"/>
            <a:ext cx="10901753" cy="64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6"/>
              </a:lnSpc>
            </a:pPr>
            <a:r>
              <a:rPr lang="en-US" sz="38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[Team Name]:</a:t>
            </a:r>
            <a:r>
              <a:rPr lang="en-US" sz="3850">
                <a:solidFill>
                  <a:srgbClr val="000000"/>
                </a:solidFill>
                <a:ea typeface="+mn-lt"/>
                <a:cs typeface="+mn-lt"/>
                <a:sym typeface="Canva Sans Bold"/>
              </a:rPr>
              <a:t>Circuit Sages</a:t>
            </a:r>
            <a:endParaRPr lang="en-US" sz="38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89357" y="3270278"/>
            <a:ext cx="17109285" cy="3699906"/>
            <a:chOff x="0" y="0"/>
            <a:chExt cx="4506149" cy="9744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6149" cy="974461"/>
            </a:xfrm>
            <a:custGeom>
              <a:avLst/>
              <a:gdLst/>
              <a:ahLst/>
              <a:cxnLst/>
              <a:rect l="l" t="t" r="r" b="b"/>
              <a:pathLst>
                <a:path w="4506149" h="974461">
                  <a:moveTo>
                    <a:pt x="0" y="0"/>
                  </a:moveTo>
                  <a:lnTo>
                    <a:pt x="4506149" y="0"/>
                  </a:lnTo>
                  <a:lnTo>
                    <a:pt x="4506149" y="974461"/>
                  </a:lnTo>
                  <a:lnTo>
                    <a:pt x="0" y="97446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506149" cy="101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3499194"/>
            <a:ext cx="5425865" cy="129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6"/>
              </a:lnSpc>
            </a:pPr>
            <a:r>
              <a:rPr lang="en-US" sz="38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[Member Names]:</a:t>
            </a:r>
          </a:p>
          <a:p>
            <a:pPr>
              <a:lnSpc>
                <a:spcPts val="5406"/>
              </a:lnSpc>
            </a:pPr>
            <a:endParaRPr lang="en-US" sz="2400" b="1">
              <a:solidFill>
                <a:srgbClr val="000000"/>
              </a:solidFill>
              <a:latin typeface="Canva Sans Bold"/>
              <a:ea typeface="Canva Sans Bold"/>
              <a:cs typeface="Canva Sans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89357" y="7721577"/>
            <a:ext cx="17109285" cy="1616467"/>
            <a:chOff x="0" y="0"/>
            <a:chExt cx="4506149" cy="4257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506149" cy="425736"/>
            </a:xfrm>
            <a:custGeom>
              <a:avLst/>
              <a:gdLst/>
              <a:ahLst/>
              <a:cxnLst/>
              <a:rect l="l" t="t" r="r" b="b"/>
              <a:pathLst>
                <a:path w="4506149" h="425736">
                  <a:moveTo>
                    <a:pt x="0" y="0"/>
                  </a:moveTo>
                  <a:lnTo>
                    <a:pt x="4506149" y="0"/>
                  </a:lnTo>
                  <a:lnTo>
                    <a:pt x="4506149" y="425736"/>
                  </a:lnTo>
                  <a:lnTo>
                    <a:pt x="0" y="42573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506149" cy="463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02119" y="8203562"/>
            <a:ext cx="12786510" cy="646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6"/>
              </a:lnSpc>
            </a:pPr>
            <a:r>
              <a:rPr lang="en-US" sz="38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[College Name]: </a:t>
            </a:r>
            <a:r>
              <a:rPr lang="en-US" sz="385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Vishwakarma </a:t>
            </a:r>
            <a:r>
              <a:rPr lang="en-US" sz="385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Institue</a:t>
            </a:r>
            <a:r>
              <a:rPr lang="en-US" sz="385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 of </a:t>
            </a:r>
            <a:r>
              <a:rPr lang="en-US" sz="385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Technology,Pune</a:t>
            </a:r>
            <a:endParaRPr lang="en-US" sz="3861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499575" y="9041379"/>
            <a:ext cx="1519450" cy="1519450"/>
          </a:xfrm>
          <a:custGeom>
            <a:avLst/>
            <a:gdLst/>
            <a:ahLst/>
            <a:cxnLst/>
            <a:rect l="l" t="t" r="r" b="b"/>
            <a:pathLst>
              <a:path w="1519450" h="1519450">
                <a:moveTo>
                  <a:pt x="0" y="0"/>
                </a:moveTo>
                <a:lnTo>
                  <a:pt x="1519450" y="0"/>
                </a:lnTo>
                <a:lnTo>
                  <a:pt x="1519450" y="1519450"/>
                </a:lnTo>
                <a:lnTo>
                  <a:pt x="0" y="15194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02F341-5733-445D-AA53-2F6BEBFA6DEB}"/>
              </a:ext>
            </a:extLst>
          </p:cNvPr>
          <p:cNvSpPr txBox="1"/>
          <p:nvPr/>
        </p:nvSpPr>
        <p:spPr>
          <a:xfrm>
            <a:off x="5339021" y="3620006"/>
            <a:ext cx="492287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1)Swaraj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Todkar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r>
              <a:rPr lang="en-US" sz="3200">
                <a:latin typeface="Calibri"/>
                <a:ea typeface="Calibri"/>
                <a:cs typeface="Calibri"/>
              </a:rPr>
              <a:t>2)Yash Gunjal​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Pradhynan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Lohar​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4)Ritik Kumar​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5)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Oamkar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Dhanwate</a:t>
            </a:r>
          </a:p>
          <a:p>
            <a:r>
              <a:rPr lang="en-US" sz="3200">
                <a:latin typeface="Calibri"/>
                <a:ea typeface="Calibri"/>
                <a:cs typeface="Calibri"/>
              </a:rPr>
              <a:t>6)Sonawane Dhaval</a:t>
            </a:r>
          </a:p>
          <a:p>
            <a:endParaRPr lang="en-US" sz="3200">
              <a:latin typeface="Canva Sans Bold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81A696-132C-C8A9-8271-71E0BEB3BD72}"/>
              </a:ext>
            </a:extLst>
          </p:cNvPr>
          <p:cNvSpPr/>
          <p:nvPr/>
        </p:nvSpPr>
        <p:spPr>
          <a:xfrm>
            <a:off x="410817" y="212035"/>
            <a:ext cx="17453112" cy="78519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202A62-3463-1FCD-F832-976D19939FCB}"/>
              </a:ext>
            </a:extLst>
          </p:cNvPr>
          <p:cNvSpPr/>
          <p:nvPr/>
        </p:nvSpPr>
        <p:spPr>
          <a:xfrm>
            <a:off x="410816" y="1093785"/>
            <a:ext cx="17453113" cy="84615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D47B3-E346-7E1A-20E1-05E822834176}"/>
              </a:ext>
            </a:extLst>
          </p:cNvPr>
          <p:cNvSpPr txBox="1"/>
          <p:nvPr/>
        </p:nvSpPr>
        <p:spPr>
          <a:xfrm>
            <a:off x="556592" y="312242"/>
            <a:ext cx="622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0862-D6AD-22BC-7A92-EFFBC675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6" y="1547941"/>
            <a:ext cx="6692592" cy="7645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FB072-00D7-8FB6-6C64-28E6C2068E84}"/>
              </a:ext>
            </a:extLst>
          </p:cNvPr>
          <p:cNvSpPr txBox="1"/>
          <p:nvPr/>
        </p:nvSpPr>
        <p:spPr>
          <a:xfrm>
            <a:off x="8236225" y="1547941"/>
            <a:ext cx="8878956" cy="65479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Inter"/>
              </a:rPr>
              <a:t># Content: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Inter"/>
              </a:rPr>
              <a:t>Urban Challenges</a:t>
            </a:r>
            <a:r>
              <a:rPr lang="en-US" sz="2400" b="0" i="0" dirty="0">
                <a:effectLst/>
                <a:latin typeface="Inter"/>
              </a:rPr>
              <a:t>:</a:t>
            </a:r>
            <a:br>
              <a:rPr lang="en-US" sz="2400" b="0" i="0" dirty="0">
                <a:effectLst/>
                <a:latin typeface="Inter"/>
              </a:rPr>
            </a:br>
            <a:r>
              <a:rPr lang="en-US" sz="2400" b="0" i="0" dirty="0">
                <a:effectLst/>
                <a:latin typeface="Inter"/>
              </a:rPr>
              <a:t>Rapid urbanization has led to increased environmental concerns such as air pollution, noise pollution, and climate change.</a:t>
            </a:r>
            <a:br>
              <a:rPr lang="en-US" sz="2400" b="0" i="0" dirty="0">
                <a:effectLst/>
                <a:latin typeface="Inter"/>
              </a:rPr>
            </a:br>
            <a:r>
              <a:rPr lang="en-US" sz="2400" b="0" i="0" dirty="0">
                <a:effectLst/>
                <a:latin typeface="Inter"/>
              </a:rPr>
              <a:t>Cities require real-time monitoring systems to ensure sustainable development and improve the quality of life for residents.</a:t>
            </a:r>
          </a:p>
          <a:p>
            <a:pPr algn="l"/>
            <a:endParaRPr lang="en-US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Inter"/>
              </a:rPr>
              <a:t>Current Limitations</a:t>
            </a:r>
            <a:r>
              <a:rPr lang="en-US" sz="2400" b="0" i="0" dirty="0">
                <a:effectLst/>
                <a:latin typeface="Inter"/>
              </a:rPr>
              <a:t>:</a:t>
            </a:r>
            <a:br>
              <a:rPr lang="en-US" sz="2400" b="0" i="0" dirty="0">
                <a:effectLst/>
                <a:latin typeface="Inter"/>
              </a:rPr>
            </a:br>
            <a:r>
              <a:rPr lang="en-US" sz="2400" b="0" i="0" dirty="0">
                <a:effectLst/>
                <a:latin typeface="Inter"/>
              </a:rPr>
              <a:t>Existing environmental monitoring systems are often: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Expensive and non-scalable.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Lack modularity for future upgrades.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Inefficient in power management and data transmission.</a:t>
            </a:r>
          </a:p>
          <a:p>
            <a:pPr lvl="1" algn="l">
              <a:spcBef>
                <a:spcPts val="300"/>
              </a:spcBef>
            </a:pPr>
            <a:endParaRPr lang="en-US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Inter"/>
              </a:rPr>
              <a:t>Project Goal</a:t>
            </a:r>
            <a:r>
              <a:rPr lang="en-US" sz="2400" b="0" i="0" dirty="0">
                <a:effectLst/>
                <a:latin typeface="Inter"/>
              </a:rPr>
              <a:t>:</a:t>
            </a:r>
            <a:br>
              <a:rPr lang="en-US" sz="2400" b="0" i="0" dirty="0">
                <a:effectLst/>
                <a:latin typeface="Inter"/>
              </a:rPr>
            </a:br>
            <a:r>
              <a:rPr lang="en-US" sz="2400" b="0" i="0" dirty="0">
                <a:effectLst/>
                <a:latin typeface="Inter"/>
              </a:rPr>
              <a:t>Design and develop a </a:t>
            </a:r>
            <a:r>
              <a:rPr lang="en-US" sz="2400" b="1" i="0" dirty="0">
                <a:effectLst/>
                <a:latin typeface="Inter"/>
              </a:rPr>
              <a:t>modular PCB</a:t>
            </a:r>
            <a:r>
              <a:rPr lang="en-US" sz="2400" b="0" i="0" dirty="0">
                <a:effectLst/>
                <a:latin typeface="Inter"/>
              </a:rPr>
              <a:t> that serves as the backbone of an </a:t>
            </a:r>
            <a:r>
              <a:rPr lang="en-US" sz="2400" b="1" i="0" dirty="0">
                <a:effectLst/>
                <a:latin typeface="Inter"/>
              </a:rPr>
              <a:t>intelligent environmental monitoring system</a:t>
            </a:r>
            <a:r>
              <a:rPr lang="en-US" sz="2400" b="0" i="0" dirty="0">
                <a:effectLst/>
                <a:latin typeface="Inter"/>
              </a:rPr>
              <a:t> for smart cities.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4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392D-C8C3-FF3A-06C5-78D7B71E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F940B-67D8-F3F4-0EDD-80FB4318D7E7}"/>
              </a:ext>
            </a:extLst>
          </p:cNvPr>
          <p:cNvSpPr/>
          <p:nvPr/>
        </p:nvSpPr>
        <p:spPr>
          <a:xfrm>
            <a:off x="410817" y="212035"/>
            <a:ext cx="17453112" cy="78519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C3CA76-924C-FFB2-FF3B-C5A1C982F19B}"/>
              </a:ext>
            </a:extLst>
          </p:cNvPr>
          <p:cNvSpPr/>
          <p:nvPr/>
        </p:nvSpPr>
        <p:spPr>
          <a:xfrm>
            <a:off x="417443" y="1163952"/>
            <a:ext cx="17453113" cy="84615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DCF6E-3D7A-0E46-3EBB-276562172C74}"/>
              </a:ext>
            </a:extLst>
          </p:cNvPr>
          <p:cNvSpPr txBox="1"/>
          <p:nvPr/>
        </p:nvSpPr>
        <p:spPr>
          <a:xfrm>
            <a:off x="556592" y="312242"/>
            <a:ext cx="622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DB07E-B056-88B5-9F06-0685B9DAD908}"/>
              </a:ext>
            </a:extLst>
          </p:cNvPr>
          <p:cNvSpPr/>
          <p:nvPr/>
        </p:nvSpPr>
        <p:spPr>
          <a:xfrm>
            <a:off x="1086678" y="1460185"/>
            <a:ext cx="4929809" cy="7683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A7AA5-635C-922D-8B0A-35E6ED8A3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09" y="1481135"/>
            <a:ext cx="5061310" cy="7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1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E3A328-44E8-FE18-9482-9D317221F21D}"/>
              </a:ext>
            </a:extLst>
          </p:cNvPr>
          <p:cNvSpPr/>
          <p:nvPr/>
        </p:nvSpPr>
        <p:spPr>
          <a:xfrm>
            <a:off x="278296" y="251791"/>
            <a:ext cx="17757913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32208-0E31-D4AF-F329-415179318A5F}"/>
              </a:ext>
            </a:extLst>
          </p:cNvPr>
          <p:cNvSpPr/>
          <p:nvPr/>
        </p:nvSpPr>
        <p:spPr>
          <a:xfrm>
            <a:off x="278296" y="1212575"/>
            <a:ext cx="17757913" cy="83289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96061-F0A2-4C28-7FA8-54E260CD8159}"/>
              </a:ext>
            </a:extLst>
          </p:cNvPr>
          <p:cNvSpPr txBox="1"/>
          <p:nvPr/>
        </p:nvSpPr>
        <p:spPr>
          <a:xfrm>
            <a:off x="251791" y="251791"/>
            <a:ext cx="530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SCHEMATIC DIAGRAM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B4D51-F0E5-CE03-C56F-9E00B548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54" y="1577571"/>
            <a:ext cx="10853655" cy="74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1A5A-0EA6-9B67-07F8-33A6526B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32935-F5FE-4D97-51EF-EEFA55915034}"/>
              </a:ext>
            </a:extLst>
          </p:cNvPr>
          <p:cNvSpPr/>
          <p:nvPr/>
        </p:nvSpPr>
        <p:spPr>
          <a:xfrm>
            <a:off x="278296" y="251791"/>
            <a:ext cx="17757913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01173-C311-F634-5B52-E8810BBED772}"/>
              </a:ext>
            </a:extLst>
          </p:cNvPr>
          <p:cNvSpPr/>
          <p:nvPr/>
        </p:nvSpPr>
        <p:spPr>
          <a:xfrm>
            <a:off x="278296" y="1212575"/>
            <a:ext cx="17757913" cy="83289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CC5E-F005-2982-38FF-652E0C292877}"/>
              </a:ext>
            </a:extLst>
          </p:cNvPr>
          <p:cNvSpPr txBox="1"/>
          <p:nvPr/>
        </p:nvSpPr>
        <p:spPr>
          <a:xfrm>
            <a:off x="251791" y="251791"/>
            <a:ext cx="530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PCB OUTERCASE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2176D-08F2-801D-3F9B-84EAB867D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30" y="1212575"/>
            <a:ext cx="4421497" cy="401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B869A-4F5C-E91B-0759-BCA2B983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478" y="4907652"/>
            <a:ext cx="5876925" cy="4295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743A4-E882-A97B-0572-135A12AF0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6" y="4907652"/>
            <a:ext cx="5871047" cy="39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F2FE1F-4CDC-47A0-D4F0-0378C21C6469}"/>
              </a:ext>
            </a:extLst>
          </p:cNvPr>
          <p:cNvSpPr/>
          <p:nvPr/>
        </p:nvSpPr>
        <p:spPr>
          <a:xfrm>
            <a:off x="132522" y="177393"/>
            <a:ext cx="17983200" cy="7421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4D4085-AB9D-45E7-530C-C2729F9CB715}"/>
              </a:ext>
            </a:extLst>
          </p:cNvPr>
          <p:cNvSpPr/>
          <p:nvPr/>
        </p:nvSpPr>
        <p:spPr>
          <a:xfrm>
            <a:off x="172278" y="1081059"/>
            <a:ext cx="17943444" cy="84283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FEC4D-19CA-CB8F-C6AE-DDF26DD595B3}"/>
              </a:ext>
            </a:extLst>
          </p:cNvPr>
          <p:cNvSpPr txBox="1"/>
          <p:nvPr/>
        </p:nvSpPr>
        <p:spPr>
          <a:xfrm>
            <a:off x="728870" y="177393"/>
            <a:ext cx="691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i="0" dirty="0">
                <a:effectLst/>
                <a:latin typeface="Inter"/>
              </a:rPr>
              <a:t> Challenges and Solutions</a:t>
            </a:r>
          </a:p>
          <a:p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AAE47257-55C5-06BB-D480-EC07D9574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82" y="268501"/>
            <a:ext cx="589722" cy="58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9F162-F85C-A89B-BDB9-B079C099B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" y="1484510"/>
            <a:ext cx="7407966" cy="723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1BD6D4-859F-5901-4EBE-E349F2F530A7}"/>
              </a:ext>
            </a:extLst>
          </p:cNvPr>
          <p:cNvSpPr txBox="1"/>
          <p:nvPr/>
        </p:nvSpPr>
        <p:spPr>
          <a:xfrm>
            <a:off x="8100393" y="1081059"/>
            <a:ext cx="9912626" cy="860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Challenge: Efficient Power Management</a:t>
            </a:r>
            <a:endParaRPr lang="en-US" sz="2000" b="0" i="0" dirty="0"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Problem</a:t>
            </a:r>
            <a:r>
              <a:rPr lang="en-US" sz="2000" b="0" i="0" dirty="0">
                <a:effectLst/>
                <a:latin typeface="Inter"/>
              </a:rPr>
              <a:t>: Ensuring continuous operation with limited power resources, especially when integrating a solar panel and battery system.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Solution</a:t>
            </a:r>
            <a:r>
              <a:rPr lang="en-US" sz="2000" b="0" i="0" dirty="0">
                <a:effectLst/>
                <a:latin typeface="Inter"/>
              </a:rPr>
              <a:t>: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Used a </a:t>
            </a:r>
            <a:r>
              <a:rPr lang="en-US" sz="2000" b="1" i="0" dirty="0">
                <a:effectLst/>
                <a:latin typeface="Inter"/>
              </a:rPr>
              <a:t>TP4056 charging module</a:t>
            </a:r>
            <a:r>
              <a:rPr lang="en-US" sz="2000" b="0" i="0" dirty="0">
                <a:effectLst/>
                <a:latin typeface="Inter"/>
              </a:rPr>
              <a:t> for battery monitoring and recharging.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Integrated a </a:t>
            </a:r>
            <a:r>
              <a:rPr lang="en-US" sz="2000" b="1" i="0" dirty="0">
                <a:effectLst/>
                <a:latin typeface="Inter"/>
              </a:rPr>
              <a:t>voltage regulator</a:t>
            </a:r>
            <a:r>
              <a:rPr lang="en-US" sz="2000" b="0" i="0" dirty="0">
                <a:effectLst/>
                <a:latin typeface="Inter"/>
              </a:rPr>
              <a:t> (e.g., LM7805 or buck converter) to provide stable 3.3V/5V supply to all components.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Added a </a:t>
            </a:r>
            <a:r>
              <a:rPr lang="en-US" sz="2000" b="1" i="0" dirty="0">
                <a:effectLst/>
                <a:latin typeface="Inter"/>
              </a:rPr>
              <a:t>solar panel interface</a:t>
            </a:r>
            <a:r>
              <a:rPr lang="en-US" sz="2000" b="0" i="0" dirty="0">
                <a:effectLst/>
                <a:latin typeface="Inter"/>
              </a:rPr>
              <a:t> with a diode to prevent reverse current and ensure efficient energy harvesting.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Challenge: Modularity and Scalability</a:t>
            </a:r>
            <a:endParaRPr lang="en-US" sz="2000" b="0" i="0" dirty="0"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Problem</a:t>
            </a:r>
            <a:r>
              <a:rPr lang="en-US" sz="2000" b="0" i="0" dirty="0">
                <a:effectLst/>
                <a:latin typeface="Inter"/>
              </a:rPr>
              <a:t>: Designing a system that allows easy upgrades and replacements without significant redesign.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Solution</a:t>
            </a:r>
            <a:r>
              <a:rPr lang="en-US" sz="2000" b="0" i="0" dirty="0">
                <a:effectLst/>
                <a:latin typeface="Inter"/>
              </a:rPr>
              <a:t>: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Incorporated </a:t>
            </a:r>
            <a:r>
              <a:rPr lang="en-US" sz="2000" b="1" i="0" dirty="0">
                <a:effectLst/>
                <a:latin typeface="Inter"/>
              </a:rPr>
              <a:t>standardized headers</a:t>
            </a:r>
            <a:r>
              <a:rPr lang="en-US" sz="2000" b="0" i="0" dirty="0">
                <a:effectLst/>
                <a:latin typeface="Inter"/>
              </a:rPr>
              <a:t> for connecting sensors and actuators.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Left unused GPIO pins accessible for future expansions.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Designed the PCB layout to accommodate additional components if needed.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Challenge: Reliable Real-Time Data Transmission</a:t>
            </a:r>
            <a:endParaRPr lang="en-US" sz="2000" b="0" i="0" dirty="0"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Problem</a:t>
            </a:r>
            <a:r>
              <a:rPr lang="en-US" sz="2000" b="0" i="0" dirty="0">
                <a:effectLst/>
                <a:latin typeface="Inter"/>
              </a:rPr>
              <a:t>: Ensuring seamless communication in urban environments with potential connectivity issues.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Inter"/>
              </a:rPr>
              <a:t>Solution</a:t>
            </a:r>
            <a:r>
              <a:rPr lang="en-US" sz="2000" b="0" i="0" dirty="0">
                <a:effectLst/>
                <a:latin typeface="Inter"/>
              </a:rPr>
              <a:t>: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Leveraged the </a:t>
            </a:r>
            <a:r>
              <a:rPr lang="en-US" sz="2000" b="1" i="0" dirty="0">
                <a:effectLst/>
                <a:latin typeface="Inter"/>
              </a:rPr>
              <a:t>ESP32’s dual Wi-Fi and Bluetooth capabilities</a:t>
            </a:r>
            <a:r>
              <a:rPr lang="en-US" sz="2000" b="0" i="0" dirty="0">
                <a:effectLst/>
                <a:latin typeface="Inter"/>
              </a:rPr>
              <a:t> for robust communication.</a:t>
            </a:r>
          </a:p>
          <a:p>
            <a:pPr marL="1143000" lvl="2" indent="-228600" algn="l">
              <a:spcBef>
                <a:spcPts val="300"/>
              </a:spcBef>
              <a:buFont typeface="+mj-lt"/>
              <a:buAutoNum type="arabicPeriod"/>
            </a:pPr>
            <a:r>
              <a:rPr lang="en-US" sz="2000" b="0" i="0" dirty="0">
                <a:effectLst/>
                <a:latin typeface="Inter"/>
              </a:rPr>
              <a:t>Planned future integration of </a:t>
            </a:r>
            <a:r>
              <a:rPr lang="en-US" sz="2000" b="1" i="0" dirty="0" err="1">
                <a:effectLst/>
                <a:latin typeface="Inter"/>
              </a:rPr>
              <a:t>LoRaWAN</a:t>
            </a:r>
            <a:r>
              <a:rPr lang="en-US" sz="2000" b="0" i="0" dirty="0">
                <a:effectLst/>
                <a:latin typeface="Inter"/>
              </a:rPr>
              <a:t> for long-range, low-power data transmission in areas with limited connectivity.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D4AFB-2843-1BEC-9CF2-BB6CAC4C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5BCF9-B00A-4106-ECBE-09773130D5A1}"/>
              </a:ext>
            </a:extLst>
          </p:cNvPr>
          <p:cNvSpPr/>
          <p:nvPr/>
        </p:nvSpPr>
        <p:spPr>
          <a:xfrm>
            <a:off x="132522" y="177393"/>
            <a:ext cx="17983200" cy="7421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38303-9875-07D7-3C9A-2AE60E10D575}"/>
              </a:ext>
            </a:extLst>
          </p:cNvPr>
          <p:cNvSpPr/>
          <p:nvPr/>
        </p:nvSpPr>
        <p:spPr>
          <a:xfrm>
            <a:off x="132522" y="1134067"/>
            <a:ext cx="17943444" cy="84283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A66D1-880A-61AE-0C61-A2C52FEA3CF2}"/>
              </a:ext>
            </a:extLst>
          </p:cNvPr>
          <p:cNvSpPr txBox="1"/>
          <p:nvPr/>
        </p:nvSpPr>
        <p:spPr>
          <a:xfrm>
            <a:off x="569843" y="186325"/>
            <a:ext cx="691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i="0" dirty="0">
                <a:effectLst/>
                <a:latin typeface="Inter"/>
              </a:rPr>
              <a:t> </a:t>
            </a:r>
            <a:r>
              <a:rPr lang="en-US" sz="3600" b="1" i="0" dirty="0">
                <a:solidFill>
                  <a:srgbClr val="F8FAFF"/>
                </a:solidFill>
                <a:effectLst/>
                <a:latin typeface="Inter"/>
              </a:rPr>
              <a:t> </a:t>
            </a:r>
            <a:r>
              <a:rPr lang="en-US" sz="3600" b="1" i="0" dirty="0">
                <a:effectLst/>
                <a:latin typeface="Inter"/>
              </a:rPr>
              <a:t>Future Enhancements</a:t>
            </a:r>
          </a:p>
          <a:p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4FE0755D-9706-55A8-EEFB-B2E3561F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82" y="268501"/>
            <a:ext cx="589722" cy="589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E8C42-D90A-9D0A-71BF-020150977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1" y="1583685"/>
            <a:ext cx="9351482" cy="7569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0B6BF-6862-D55C-8A2E-BFF7BDBF2078}"/>
              </a:ext>
            </a:extLst>
          </p:cNvPr>
          <p:cNvSpPr txBox="1"/>
          <p:nvPr/>
        </p:nvSpPr>
        <p:spPr>
          <a:xfrm>
            <a:off x="10171043" y="2021233"/>
            <a:ext cx="7673009" cy="707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Inter"/>
              </a:rPr>
              <a:t>The </a:t>
            </a:r>
            <a:r>
              <a:rPr lang="en-US" sz="2400" b="1" i="0" dirty="0">
                <a:effectLst/>
                <a:latin typeface="Inter"/>
              </a:rPr>
              <a:t>Smart City Sentinel</a:t>
            </a:r>
            <a:r>
              <a:rPr lang="en-US" sz="2400" b="0" i="0" dirty="0">
                <a:effectLst/>
                <a:latin typeface="Inter"/>
              </a:rPr>
              <a:t> is designed with scalability and adaptability in mind, allowing for future enhancements to meet evolving urban needs. Potential upgrades include: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Blynk IoT Integration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Enable real-time data visualization and remote monitoring through a user-friendly IoT platform.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AI-Based Anomaly Detection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Implement machine learning algorithms for predictive monitoring and early detection of environmental anomalies.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 err="1">
                <a:effectLst/>
                <a:latin typeface="Inter"/>
              </a:rPr>
              <a:t>LoRaWAN</a:t>
            </a:r>
            <a:r>
              <a:rPr lang="en-US" sz="2400" b="1" i="0" dirty="0">
                <a:effectLst/>
                <a:latin typeface="Inter"/>
              </a:rPr>
              <a:t> Communication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Integrate long-range, low-power communication for data transmission in areas with limited Wi-Fi coverage.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City-Wide Network Integration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Connect multiple Sentinel units to a centralized city-wide monitoring network for comprehensive environmental surveillance.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2C169197-0199-4CC4-BDC6-E0DBA3AC282F}" vid="{4AD41A29-D7BD-434B-A777-EBCDAED0903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4996AB7FD314BB6EB92BE21404746" ma:contentTypeVersion="9" ma:contentTypeDescription="Create a new document." ma:contentTypeScope="" ma:versionID="eac6e395434722a8ef633ca8a9711af1">
  <xsd:schema xmlns:xsd="http://www.w3.org/2001/XMLSchema" xmlns:xs="http://www.w3.org/2001/XMLSchema" xmlns:p="http://schemas.microsoft.com/office/2006/metadata/properties" xmlns:ns3="a88aff4d-ffb8-46f8-94e9-eab0880e6945" xmlns:ns4="4524b4e1-0fce-44c9-bd2f-1a1cb5d09235" targetNamespace="http://schemas.microsoft.com/office/2006/metadata/properties" ma:root="true" ma:fieldsID="99d299fc6c263002397b06309478ff2f" ns3:_="" ns4:_="">
    <xsd:import namespace="a88aff4d-ffb8-46f8-94e9-eab0880e6945"/>
    <xsd:import namespace="4524b4e1-0fce-44c9-bd2f-1a1cb5d092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aff4d-ffb8-46f8-94e9-eab0880e69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4b4e1-0fce-44c9-bd2f-1a1cb5d0923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8aff4d-ffb8-46f8-94e9-eab0880e6945" xsi:nil="true"/>
  </documentManagement>
</p:properties>
</file>

<file path=customXml/itemProps1.xml><?xml version="1.0" encoding="utf-8"?>
<ds:datastoreItem xmlns:ds="http://schemas.openxmlformats.org/officeDocument/2006/customXml" ds:itemID="{8E775B35-3718-4EB6-8DD0-4BA8BBDE7876}">
  <ds:schemaRefs>
    <ds:schemaRef ds:uri="4524b4e1-0fce-44c9-bd2f-1a1cb5d09235"/>
    <ds:schemaRef ds:uri="a88aff4d-ffb8-46f8-94e9-eab0880e69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002B09B-1705-48CE-988D-368E89D203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65B92-A877-4866-BA90-4515DE65E024}">
  <ds:schemaRefs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a88aff4d-ffb8-46f8-94e9-eab0880e6945"/>
    <ds:schemaRef ds:uri="http://purl.org/dc/elements/1.1/"/>
    <ds:schemaRef ds:uri="4524b4e1-0fce-44c9-bd2f-1a1cb5d09235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67800a9c20776_PPT_template[1]</Template>
  <TotalTime>118</TotalTime>
  <Words>469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Lato Bold</vt:lpstr>
      <vt:lpstr>Calibri</vt:lpstr>
      <vt:lpstr>Garet Bold</vt:lpstr>
      <vt:lpstr>Canva Sans Bold</vt:lpstr>
      <vt:lpstr>Poppins Bold</vt:lpstr>
      <vt:lpstr>Nickainley</vt:lpstr>
      <vt:lpstr>Inter</vt:lpstr>
      <vt:lpstr>Arial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 dhanwate</dc:creator>
  <cp:lastModifiedBy>omkar  dhanwate</cp:lastModifiedBy>
  <cp:revision>2</cp:revision>
  <dcterms:created xsi:type="dcterms:W3CDTF">2025-01-31T15:02:11Z</dcterms:created>
  <dcterms:modified xsi:type="dcterms:W3CDTF">2025-03-08T08:42:22Z</dcterms:modified>
  <dc:identifier>DAGarRdFRXk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0x01010079E4996AB7FD314BB6EB92BE21404746</vt:lpwstr>
  </property>
</Properties>
</file>